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31" r:id="rId4"/>
    <p:sldId id="332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6170" autoAdjust="0"/>
    <p:restoredTop sz="91479" autoAdjust="0"/>
  </p:normalViewPr>
  <p:slideViewPr>
    <p:cSldViewPr snapToObjects="1">
      <p:cViewPr>
        <p:scale>
          <a:sx n="118" d="100"/>
          <a:sy n="118" d="100"/>
        </p:scale>
        <p:origin x="-2136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 smtClean="0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23928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 dirty="0" smtClean="0">
                <a:latin typeface="Arial Black" pitchFamily="34" charset="0"/>
              </a:rPr>
              <a:t>1 VMBO-KGT </a:t>
            </a:r>
            <a:r>
              <a:rPr lang="nl-NL" sz="2400" b="1" dirty="0">
                <a:latin typeface="Arial Black" pitchFamily="34" charset="0"/>
              </a:rPr>
              <a:t>deel </a:t>
            </a:r>
            <a:r>
              <a:rPr lang="nl-NL" sz="2400" b="1" dirty="0" smtClean="0">
                <a:latin typeface="Arial Black" pitchFamily="34" charset="0"/>
              </a:rPr>
              <a:t>1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4</a:t>
            </a:r>
            <a:r>
              <a:rPr lang="nl-NL" sz="2400" b="1" dirty="0" smtClean="0">
                <a:latin typeface="Arial Black" pitchFamily="34" charset="0"/>
              </a:rPr>
              <a:t>.1 </a:t>
            </a:r>
            <a:r>
              <a:rPr lang="nl-NL" sz="2400" dirty="0" smtClean="0">
                <a:latin typeface="+mn-lt"/>
              </a:rPr>
              <a:t>Lijnen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 smtClean="0">
                <a:solidFill>
                  <a:srgbClr val="D60093"/>
                </a:solidFill>
                <a:latin typeface="+mn-lt"/>
              </a:rPr>
              <a:t>Evenwijdig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Evenwijdig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2154506" y="2344738"/>
            <a:ext cx="3378200" cy="2260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2657744" y="2909888"/>
            <a:ext cx="4249737" cy="28479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5466031" y="2060575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2400" i="1" dirty="0">
                <a:latin typeface="+mj-lt"/>
              </a:rPr>
              <a:t>p</a:t>
            </a: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6836044" y="2589213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2400" i="1" dirty="0">
                <a:latin typeface="+mj-lt"/>
              </a:rPr>
              <a:t>q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8768" y="915460"/>
            <a:ext cx="55054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De lijnen </a:t>
            </a:r>
            <a:r>
              <a:rPr lang="nl-NL" sz="2200" i="1" dirty="0" smtClean="0"/>
              <a:t>p </a:t>
            </a:r>
            <a:r>
              <a:rPr lang="nl-NL" sz="2200" dirty="0" smtClean="0"/>
              <a:t>en </a:t>
            </a:r>
            <a:r>
              <a:rPr lang="nl-NL" sz="2200" i="1" dirty="0" smtClean="0"/>
              <a:t>q</a:t>
            </a:r>
            <a:r>
              <a:rPr lang="nl-NL" sz="2200" dirty="0" smtClean="0"/>
              <a:t> zijn evenwijdig aan elkaar.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768" y="1413356"/>
            <a:ext cx="47195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Evenwijdig is hetzelfde als </a:t>
            </a:r>
            <a:r>
              <a:rPr lang="nl-NL" sz="2200" b="1" dirty="0" smtClean="0"/>
              <a:t>parallel.</a:t>
            </a:r>
            <a:endParaRPr lang="nl-NL" sz="2200" dirty="0" smtClean="0"/>
          </a:p>
        </p:txBody>
      </p:sp>
      <p:grpSp>
        <p:nvGrpSpPr>
          <p:cNvPr id="13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14" name="Isosceles Triangle 13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5" name="Isosceles Triangle 14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6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4322932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/>
      <p:bldP spid="9" grpId="0"/>
      <p:bldP spid="3" grpId="0"/>
      <p:bldP spid="10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Evenwijdig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Line 21"/>
          <p:cNvSpPr>
            <a:spLocks noChangeShapeType="1"/>
          </p:cNvSpPr>
          <p:nvPr/>
        </p:nvSpPr>
        <p:spPr bwMode="auto">
          <a:xfrm flipH="1">
            <a:off x="1258888" y="3702050"/>
            <a:ext cx="6697662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7" name="Line 22"/>
          <p:cNvSpPr>
            <a:spLocks noChangeShapeType="1"/>
          </p:cNvSpPr>
          <p:nvPr/>
        </p:nvSpPr>
        <p:spPr bwMode="auto">
          <a:xfrm flipH="1" flipV="1">
            <a:off x="1403350" y="2335213"/>
            <a:ext cx="63373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pic>
        <p:nvPicPr>
          <p:cNvPr id="8" name="Picture 2" descr="geo bewerkt cop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2276475"/>
            <a:ext cx="7416800" cy="377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13693" y="731949"/>
            <a:ext cx="80645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200" dirty="0">
                <a:ea typeface="ＭＳ Ｐゴシック" pitchFamily="1" charset="-128"/>
              </a:rPr>
              <a:t>Om </a:t>
            </a:r>
            <a:r>
              <a:rPr lang="nl-NL" sz="2200" dirty="0" smtClean="0">
                <a:ea typeface="ＭＳ Ｐゴシック" pitchFamily="1" charset="-128"/>
              </a:rPr>
              <a:t>te controleren of lijnen evenwijdig zijn gebruik je de evenwijdige lijnen van je </a:t>
            </a:r>
            <a:r>
              <a:rPr lang="nl-NL" sz="2200" dirty="0" err="1" smtClean="0">
                <a:ea typeface="ＭＳ Ｐゴシック" pitchFamily="1" charset="-128"/>
              </a:rPr>
              <a:t>geodriehoek</a:t>
            </a:r>
            <a:r>
              <a:rPr lang="nl-NL" sz="2200" dirty="0" smtClean="0">
                <a:ea typeface="ＭＳ Ｐゴシック" pitchFamily="1" charset="-128"/>
              </a:rPr>
              <a:t>.</a:t>
            </a:r>
            <a:endParaRPr lang="nl-NL" sz="2200" dirty="0">
              <a:ea typeface="ＭＳ Ｐゴシック" pitchFamily="1" charset="-128"/>
            </a:endParaRPr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 flipH="1">
            <a:off x="2987675" y="3489325"/>
            <a:ext cx="31686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 flipH="1">
            <a:off x="2771775" y="3035300"/>
            <a:ext cx="367188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 flipH="1">
            <a:off x="2689225" y="2576513"/>
            <a:ext cx="38147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3" name="Freeform 2"/>
          <p:cNvSpPr/>
          <p:nvPr/>
        </p:nvSpPr>
        <p:spPr>
          <a:xfrm>
            <a:off x="5219700" y="1295400"/>
            <a:ext cx="1958698" cy="1155700"/>
          </a:xfrm>
          <a:custGeom>
            <a:avLst/>
            <a:gdLst>
              <a:gd name="connsiteX0" fmla="*/ 0 w 1958698"/>
              <a:gd name="connsiteY0" fmla="*/ 0 h 1155700"/>
              <a:gd name="connsiteX1" fmla="*/ 1905000 w 1958698"/>
              <a:gd name="connsiteY1" fmla="*/ 304800 h 1155700"/>
              <a:gd name="connsiteX2" fmla="*/ 1435100 w 1958698"/>
              <a:gd name="connsiteY2" fmla="*/ 11557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8698" h="1155700">
                <a:moveTo>
                  <a:pt x="0" y="0"/>
                </a:moveTo>
                <a:cubicBezTo>
                  <a:pt x="832908" y="56091"/>
                  <a:pt x="1665817" y="112183"/>
                  <a:pt x="1905000" y="304800"/>
                </a:cubicBezTo>
                <a:cubicBezTo>
                  <a:pt x="2144183" y="497417"/>
                  <a:pt x="1511300" y="1024467"/>
                  <a:pt x="1435100" y="115570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Freeform 15"/>
          <p:cNvSpPr/>
          <p:nvPr/>
        </p:nvSpPr>
        <p:spPr>
          <a:xfrm>
            <a:off x="5227413" y="1267416"/>
            <a:ext cx="2457501" cy="1683077"/>
          </a:xfrm>
          <a:custGeom>
            <a:avLst/>
            <a:gdLst>
              <a:gd name="connsiteX0" fmla="*/ 0 w 2457501"/>
              <a:gd name="connsiteY0" fmla="*/ 19377 h 1683077"/>
              <a:gd name="connsiteX1" fmla="*/ 2425700 w 2457501"/>
              <a:gd name="connsiteY1" fmla="*/ 235277 h 1683077"/>
              <a:gd name="connsiteX2" fmla="*/ 1384300 w 2457501"/>
              <a:gd name="connsiteY2" fmla="*/ 1683077 h 1683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7501" h="1683077">
                <a:moveTo>
                  <a:pt x="0" y="19377"/>
                </a:moveTo>
                <a:cubicBezTo>
                  <a:pt x="1097491" y="-11315"/>
                  <a:pt x="2194983" y="-42006"/>
                  <a:pt x="2425700" y="235277"/>
                </a:cubicBezTo>
                <a:cubicBezTo>
                  <a:pt x="2656417" y="512560"/>
                  <a:pt x="1562100" y="1462944"/>
                  <a:pt x="1384300" y="1683077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Freeform 17"/>
          <p:cNvSpPr/>
          <p:nvPr/>
        </p:nvSpPr>
        <p:spPr>
          <a:xfrm>
            <a:off x="5227413" y="1099467"/>
            <a:ext cx="2857101" cy="2354015"/>
          </a:xfrm>
          <a:custGeom>
            <a:avLst/>
            <a:gdLst>
              <a:gd name="connsiteX0" fmla="*/ 0 w 2860276"/>
              <a:gd name="connsiteY0" fmla="*/ 342103 h 2513803"/>
              <a:gd name="connsiteX1" fmla="*/ 2844800 w 2860276"/>
              <a:gd name="connsiteY1" fmla="*/ 177003 h 2513803"/>
              <a:gd name="connsiteX2" fmla="*/ 1130300 w 2860276"/>
              <a:gd name="connsiteY2" fmla="*/ 2513803 h 2513803"/>
              <a:gd name="connsiteX0" fmla="*/ 0 w 2857101"/>
              <a:gd name="connsiteY0" fmla="*/ 350024 h 2628861"/>
              <a:gd name="connsiteX1" fmla="*/ 2844800 w 2857101"/>
              <a:gd name="connsiteY1" fmla="*/ 184924 h 2628861"/>
              <a:gd name="connsiteX2" fmla="*/ 1028700 w 2857101"/>
              <a:gd name="connsiteY2" fmla="*/ 2628861 h 2628861"/>
              <a:gd name="connsiteX0" fmla="*/ 0 w 2857101"/>
              <a:gd name="connsiteY0" fmla="*/ 203456 h 2482293"/>
              <a:gd name="connsiteX1" fmla="*/ 2844800 w 2857101"/>
              <a:gd name="connsiteY1" fmla="*/ 279414 h 2482293"/>
              <a:gd name="connsiteX2" fmla="*/ 1028700 w 2857101"/>
              <a:gd name="connsiteY2" fmla="*/ 2482293 h 248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57101" h="2482293">
                <a:moveTo>
                  <a:pt x="0" y="203456"/>
                </a:moveTo>
                <a:cubicBezTo>
                  <a:pt x="1328208" y="-60069"/>
                  <a:pt x="2673350" y="-100392"/>
                  <a:pt x="2844800" y="279414"/>
                </a:cubicBezTo>
                <a:cubicBezTo>
                  <a:pt x="3016250" y="659220"/>
                  <a:pt x="1344083" y="2169026"/>
                  <a:pt x="1028700" y="2482293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xtBox 18"/>
          <p:cNvSpPr txBox="1"/>
          <p:nvPr/>
        </p:nvSpPr>
        <p:spPr>
          <a:xfrm>
            <a:off x="413693" y="1657806"/>
            <a:ext cx="35573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Deze lijnen zijn evenwijdig.</a:t>
            </a:r>
          </a:p>
        </p:txBody>
      </p:sp>
      <p:grpSp>
        <p:nvGrpSpPr>
          <p:cNvPr id="21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22" name="Isosceles Triangle 2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23" name="Isosceles Triangle 2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24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grpSp>
        <p:nvGrpSpPr>
          <p:cNvPr id="25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26" name="Rectangle 2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Isosceles Triangle 2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l 27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l 28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421217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3" grpId="0" animBg="1"/>
      <p:bldP spid="3" grpId="1" animBg="1"/>
      <p:bldP spid="16" grpId="0" animBg="1"/>
      <p:bldP spid="16" grpId="1" animBg="1"/>
      <p:bldP spid="18" grpId="0" animBg="1"/>
      <p:bldP spid="18" grpId="1" animBg="1"/>
      <p:bldP spid="19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Evenwijdig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Line 21"/>
          <p:cNvSpPr>
            <a:spLocks noChangeShapeType="1"/>
          </p:cNvSpPr>
          <p:nvPr/>
        </p:nvSpPr>
        <p:spPr bwMode="auto">
          <a:xfrm rot="180000" flipH="1">
            <a:off x="1258888" y="3702050"/>
            <a:ext cx="6697662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7" name="Line 22"/>
          <p:cNvSpPr>
            <a:spLocks noChangeShapeType="1"/>
          </p:cNvSpPr>
          <p:nvPr/>
        </p:nvSpPr>
        <p:spPr bwMode="auto">
          <a:xfrm flipH="1" flipV="1">
            <a:off x="1403350" y="2335213"/>
            <a:ext cx="63373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pic>
        <p:nvPicPr>
          <p:cNvPr id="8" name="Picture 2" descr="geo bewerkt cop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2276475"/>
            <a:ext cx="7416800" cy="377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13693" y="731949"/>
            <a:ext cx="80645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200" dirty="0">
                <a:ea typeface="ＭＳ Ｐゴシック" pitchFamily="1" charset="-128"/>
              </a:rPr>
              <a:t>Om </a:t>
            </a:r>
            <a:r>
              <a:rPr lang="nl-NL" sz="2200" dirty="0" smtClean="0">
                <a:ea typeface="ＭＳ Ｐゴシック" pitchFamily="1" charset="-128"/>
              </a:rPr>
              <a:t>te controleren of lijnen evenwijdig zijn gebruik je de evenwijdige lijnen van je </a:t>
            </a:r>
            <a:r>
              <a:rPr lang="nl-NL" sz="2200" dirty="0" err="1" smtClean="0">
                <a:ea typeface="ＭＳ Ｐゴシック" pitchFamily="1" charset="-128"/>
              </a:rPr>
              <a:t>geodriehoek</a:t>
            </a:r>
            <a:r>
              <a:rPr lang="nl-NL" sz="2200" dirty="0" smtClean="0">
                <a:ea typeface="ＭＳ Ｐゴシック" pitchFamily="1" charset="-128"/>
              </a:rPr>
              <a:t>.</a:t>
            </a:r>
            <a:endParaRPr lang="nl-NL" sz="2200" dirty="0">
              <a:ea typeface="ＭＳ Ｐゴシック" pitchFamily="1" charset="-128"/>
            </a:endParaRPr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 flipH="1">
            <a:off x="2987675" y="3489325"/>
            <a:ext cx="31686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 flipH="1">
            <a:off x="2771775" y="3035300"/>
            <a:ext cx="367188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 flipH="1">
            <a:off x="2689225" y="2576513"/>
            <a:ext cx="38147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3" name="Freeform 2"/>
          <p:cNvSpPr/>
          <p:nvPr/>
        </p:nvSpPr>
        <p:spPr>
          <a:xfrm>
            <a:off x="5219700" y="1295400"/>
            <a:ext cx="1958698" cy="1155700"/>
          </a:xfrm>
          <a:custGeom>
            <a:avLst/>
            <a:gdLst>
              <a:gd name="connsiteX0" fmla="*/ 0 w 1958698"/>
              <a:gd name="connsiteY0" fmla="*/ 0 h 1155700"/>
              <a:gd name="connsiteX1" fmla="*/ 1905000 w 1958698"/>
              <a:gd name="connsiteY1" fmla="*/ 304800 h 1155700"/>
              <a:gd name="connsiteX2" fmla="*/ 1435100 w 1958698"/>
              <a:gd name="connsiteY2" fmla="*/ 11557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8698" h="1155700">
                <a:moveTo>
                  <a:pt x="0" y="0"/>
                </a:moveTo>
                <a:cubicBezTo>
                  <a:pt x="832908" y="56091"/>
                  <a:pt x="1665817" y="112183"/>
                  <a:pt x="1905000" y="304800"/>
                </a:cubicBezTo>
                <a:cubicBezTo>
                  <a:pt x="2144183" y="497417"/>
                  <a:pt x="1511300" y="1024467"/>
                  <a:pt x="1435100" y="115570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Freeform 15"/>
          <p:cNvSpPr/>
          <p:nvPr/>
        </p:nvSpPr>
        <p:spPr>
          <a:xfrm>
            <a:off x="5227413" y="1267416"/>
            <a:ext cx="2457501" cy="1683077"/>
          </a:xfrm>
          <a:custGeom>
            <a:avLst/>
            <a:gdLst>
              <a:gd name="connsiteX0" fmla="*/ 0 w 2457501"/>
              <a:gd name="connsiteY0" fmla="*/ 19377 h 1683077"/>
              <a:gd name="connsiteX1" fmla="*/ 2425700 w 2457501"/>
              <a:gd name="connsiteY1" fmla="*/ 235277 h 1683077"/>
              <a:gd name="connsiteX2" fmla="*/ 1384300 w 2457501"/>
              <a:gd name="connsiteY2" fmla="*/ 1683077 h 1683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7501" h="1683077">
                <a:moveTo>
                  <a:pt x="0" y="19377"/>
                </a:moveTo>
                <a:cubicBezTo>
                  <a:pt x="1097491" y="-11315"/>
                  <a:pt x="2194983" y="-42006"/>
                  <a:pt x="2425700" y="235277"/>
                </a:cubicBezTo>
                <a:cubicBezTo>
                  <a:pt x="2656417" y="512560"/>
                  <a:pt x="1562100" y="1462944"/>
                  <a:pt x="1384300" y="1683077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Freeform 17"/>
          <p:cNvSpPr/>
          <p:nvPr/>
        </p:nvSpPr>
        <p:spPr>
          <a:xfrm>
            <a:off x="5227413" y="1099467"/>
            <a:ext cx="2857101" cy="2354015"/>
          </a:xfrm>
          <a:custGeom>
            <a:avLst/>
            <a:gdLst>
              <a:gd name="connsiteX0" fmla="*/ 0 w 2860276"/>
              <a:gd name="connsiteY0" fmla="*/ 342103 h 2513803"/>
              <a:gd name="connsiteX1" fmla="*/ 2844800 w 2860276"/>
              <a:gd name="connsiteY1" fmla="*/ 177003 h 2513803"/>
              <a:gd name="connsiteX2" fmla="*/ 1130300 w 2860276"/>
              <a:gd name="connsiteY2" fmla="*/ 2513803 h 2513803"/>
              <a:gd name="connsiteX0" fmla="*/ 0 w 2857101"/>
              <a:gd name="connsiteY0" fmla="*/ 350024 h 2628861"/>
              <a:gd name="connsiteX1" fmla="*/ 2844800 w 2857101"/>
              <a:gd name="connsiteY1" fmla="*/ 184924 h 2628861"/>
              <a:gd name="connsiteX2" fmla="*/ 1028700 w 2857101"/>
              <a:gd name="connsiteY2" fmla="*/ 2628861 h 2628861"/>
              <a:gd name="connsiteX0" fmla="*/ 0 w 2857101"/>
              <a:gd name="connsiteY0" fmla="*/ 203456 h 2482293"/>
              <a:gd name="connsiteX1" fmla="*/ 2844800 w 2857101"/>
              <a:gd name="connsiteY1" fmla="*/ 279414 h 2482293"/>
              <a:gd name="connsiteX2" fmla="*/ 1028700 w 2857101"/>
              <a:gd name="connsiteY2" fmla="*/ 2482293 h 248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57101" h="2482293">
                <a:moveTo>
                  <a:pt x="0" y="203456"/>
                </a:moveTo>
                <a:cubicBezTo>
                  <a:pt x="1328208" y="-60069"/>
                  <a:pt x="2673350" y="-100392"/>
                  <a:pt x="2844800" y="279414"/>
                </a:cubicBezTo>
                <a:cubicBezTo>
                  <a:pt x="3016250" y="659220"/>
                  <a:pt x="1344083" y="2169026"/>
                  <a:pt x="1028700" y="2482293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xtBox 18"/>
          <p:cNvSpPr txBox="1"/>
          <p:nvPr/>
        </p:nvSpPr>
        <p:spPr>
          <a:xfrm>
            <a:off x="413693" y="1657806"/>
            <a:ext cx="40911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Deze lijnen zijn niet evenwijdig.</a:t>
            </a:r>
          </a:p>
        </p:txBody>
      </p:sp>
      <p:sp>
        <p:nvSpPr>
          <p:cNvPr id="17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grpSp>
        <p:nvGrpSpPr>
          <p:cNvPr id="21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22" name="Rectangle 2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Isosceles Triangle 2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l 2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l 2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31023509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3" grpId="0" animBg="1"/>
      <p:bldP spid="3" grpId="1" animBg="1"/>
      <p:bldP spid="16" grpId="0" animBg="1"/>
      <p:bldP spid="16" grpId="1" animBg="1"/>
      <p:bldP spid="18" grpId="0" animBg="1"/>
      <p:bldP spid="18" grpId="1" animBg="1"/>
      <p:bldP spid="19" grpId="0"/>
      <p:bldP spid="17" grpId="0" animBg="1"/>
      <p:bldP spid="20" grpId="0"/>
    </p:bldLst>
  </p:timing>
</p:sld>
</file>

<file path=ppt/theme/theme1.xml><?xml version="1.0" encoding="utf-8"?>
<a:theme xmlns:a="http://schemas.openxmlformats.org/drawingml/2006/main" name="TheorieTemplateMacroWatermark_KGT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TheorieTemplateMacroWatermark_KGT</Template>
  <TotalTime>2</TotalTime>
  <Words>106</Words>
  <Application>Microsoft Macintosh PowerPoint</Application>
  <PresentationFormat>Diavoorstelling (4:3)</PresentationFormat>
  <Paragraphs>29</Paragraphs>
  <Slides>4</Slides>
  <Notes>4</Notes>
  <HiddenSlides>0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TheorieTemplateMacroWatermark_KGT</vt:lpstr>
      <vt:lpstr>Dia 1</vt:lpstr>
      <vt:lpstr>Dia 2</vt:lpstr>
      <vt:lpstr>Dia 3</vt:lpstr>
      <vt:lpstr>Dia 4</vt:lpstr>
    </vt:vector>
  </TitlesOfParts>
  <Company>Infinitas Learning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Nijbroek, Tom</dc:creator>
  <cp:lastModifiedBy>Ellemieke de Wiljes</cp:lastModifiedBy>
  <cp:revision>3</cp:revision>
  <dcterms:created xsi:type="dcterms:W3CDTF">2015-11-21T11:53:37Z</dcterms:created>
  <dcterms:modified xsi:type="dcterms:W3CDTF">2015-11-21T11:55:50Z</dcterms:modified>
</cp:coreProperties>
</file>